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80" r:id="rId3"/>
    <p:sldId id="260" r:id="rId4"/>
    <p:sldId id="261" r:id="rId5"/>
    <p:sldId id="262" r:id="rId6"/>
    <p:sldId id="265" r:id="rId7"/>
    <p:sldId id="273" r:id="rId8"/>
    <p:sldId id="276" r:id="rId9"/>
    <p:sldId id="277" r:id="rId10"/>
    <p:sldId id="278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0EF"/>
    <a:srgbClr val="DCE8E7"/>
    <a:srgbClr val="FFD44B"/>
    <a:srgbClr val="FF8029"/>
    <a:srgbClr val="FF6D09"/>
    <a:srgbClr val="FF6600"/>
    <a:srgbClr val="E1E533"/>
    <a:srgbClr val="57ABFF"/>
    <a:srgbClr val="FF6161"/>
    <a:srgbClr val="21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0C9E4D4-3C52-4C32-A3A8-880DB9E7C71B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1E461DD-D973-49A5-970F-C344FE8521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459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E4D4-3C52-4C32-A3A8-880DB9E7C71B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61DD-D973-49A5-970F-C344FE852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7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0C9E4D4-3C52-4C32-A3A8-880DB9E7C71B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1E461DD-D973-49A5-970F-C344FE8521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889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0C9E4D4-3C52-4C32-A3A8-880DB9E7C71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5/31/2020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1E461DD-D973-49A5-970F-C344FE8521B5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280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E4D4-3C52-4C32-A3A8-880DB9E7C71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5/31/2020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61DD-D973-49A5-970F-C344FE8521B5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16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0C9E4D4-3C52-4C32-A3A8-880DB9E7C71B}" type="datetimeFigureOut">
              <a:rPr lang="en-US" smtClean="0">
                <a:solidFill>
                  <a:srgbClr val="FEFCF7"/>
                </a:solidFill>
              </a:rPr>
              <a:pPr/>
              <a:t>5/31/2020</a:t>
            </a:fld>
            <a:endParaRPr lang="en-US">
              <a:solidFill>
                <a:srgbClr val="FEFCF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FEFCF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1E461DD-D973-49A5-970F-C344FE8521B5}" type="slidenum">
              <a:rPr lang="en-US" smtClean="0">
                <a:solidFill>
                  <a:srgbClr val="FEFCF7"/>
                </a:solidFill>
              </a:rPr>
              <a:pPr/>
              <a:t>‹#›</a:t>
            </a:fld>
            <a:endParaRPr lang="en-US">
              <a:solidFill>
                <a:srgbClr val="FEFCF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349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E4D4-3C52-4C32-A3A8-880DB9E7C71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5/31/2020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61DD-D973-49A5-970F-C344FE8521B5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93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E4D4-3C52-4C32-A3A8-880DB9E7C71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5/31/2020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61DD-D973-49A5-970F-C344FE8521B5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9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E4D4-3C52-4C32-A3A8-880DB9E7C71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5/31/2020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61DD-D973-49A5-970F-C344FE8521B5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84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E4D4-3C52-4C32-A3A8-880DB9E7C71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5/31/2020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61DD-D973-49A5-970F-C344FE8521B5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482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0C9E4D4-3C52-4C32-A3A8-880DB9E7C71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5/31/2020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1E461DD-D973-49A5-970F-C344FE8521B5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248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E4D4-3C52-4C32-A3A8-880DB9E7C71B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61DD-D973-49A5-970F-C344FE852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3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0C9E4D4-3C52-4C32-A3A8-880DB9E7C71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5/31/2020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1E461DD-D973-49A5-970F-C344FE8521B5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70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E4D4-3C52-4C32-A3A8-880DB9E7C71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5/31/2020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61DD-D973-49A5-970F-C344FE8521B5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6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0C9E4D4-3C52-4C32-A3A8-880DB9E7C71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5/31/2020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1E461DD-D973-49A5-970F-C344FE8521B5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74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0C9E4D4-3C52-4C32-A3A8-880DB9E7C71B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1E461DD-D973-49A5-970F-C344FE8521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7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E4D4-3C52-4C32-A3A8-880DB9E7C71B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61DD-D973-49A5-970F-C344FE852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6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E4D4-3C52-4C32-A3A8-880DB9E7C71B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61DD-D973-49A5-970F-C344FE852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2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E4D4-3C52-4C32-A3A8-880DB9E7C71B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61DD-D973-49A5-970F-C344FE852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7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E4D4-3C52-4C32-A3A8-880DB9E7C71B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61DD-D973-49A5-970F-C344FE852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3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0C9E4D4-3C52-4C32-A3A8-880DB9E7C71B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1E461DD-D973-49A5-970F-C344FE852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141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0C9E4D4-3C52-4C32-A3A8-880DB9E7C71B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1E461DD-D973-49A5-970F-C344FE8521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0C9E4D4-3C52-4C32-A3A8-880DB9E7C71B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1E461DD-D973-49A5-970F-C344FE8521B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86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0C9E4D4-3C52-4C32-A3A8-880DB9E7C71B}" type="datetimeFigureOut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5/31/2020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1E461DD-D973-49A5-970F-C344FE8521B5}" type="slidenum">
              <a:rPr lang="en-US" smtClean="0">
                <a:solidFill>
                  <a:srgbClr val="121316">
                    <a:lumMod val="75000"/>
                    <a:lumOff val="25000"/>
                  </a:srgbClr>
                </a:solidFill>
              </a:rPr>
              <a:pPr/>
              <a:t>‹#›</a:t>
            </a:fld>
            <a:endParaRPr lang="en-US">
              <a:solidFill>
                <a:srgbClr val="121316">
                  <a:lumMod val="75000"/>
                  <a:lumOff val="25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5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9701" y="2225115"/>
            <a:ext cx="6539697" cy="185194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sr-Latn-RS" sz="5400" b="1" dirty="0" smtClean="0">
                <a:solidFill>
                  <a:schemeClr val="tx1"/>
                </a:solidFill>
              </a:rPr>
              <a:t>STRUKTURA MOLEKULA RNK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3158" y="4553581"/>
            <a:ext cx="3692781" cy="1383579"/>
          </a:xfrm>
          <a:solidFill>
            <a:srgbClr val="FF6600"/>
          </a:solidFill>
        </p:spPr>
        <p:txBody>
          <a:bodyPr>
            <a:noAutofit/>
          </a:bodyPr>
          <a:lstStyle/>
          <a:p>
            <a:r>
              <a:rPr lang="sr-Latn-RS" sz="3000" b="1" dirty="0" smtClean="0">
                <a:solidFill>
                  <a:schemeClr val="tx1"/>
                </a:solidFill>
                <a:latin typeface="+mj-lt"/>
              </a:rPr>
              <a:t>Profesor hemije:</a:t>
            </a:r>
            <a:r>
              <a:rPr lang="sr-Latn-RS" sz="3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sr-Latn-RS" sz="3000" b="1" dirty="0" smtClean="0">
                <a:solidFill>
                  <a:schemeClr val="tx1"/>
                </a:solidFill>
                <a:latin typeface="+mj-lt"/>
              </a:rPr>
              <a:t>Vesna Božilović</a:t>
            </a:r>
          </a:p>
        </p:txBody>
      </p:sp>
    </p:spTree>
    <p:extLst>
      <p:ext uri="{BB962C8B-B14F-4D97-AF65-F5344CB8AC3E}">
        <p14:creationId xmlns:p14="http://schemas.microsoft.com/office/powerpoint/2010/main" val="28317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85063" y="358474"/>
            <a:ext cx="5810785" cy="47709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dirty="0">
                <a:solidFill>
                  <a:schemeClr val="tx1"/>
                </a:solidFill>
                <a:latin typeface="+mj-lt"/>
              </a:rPr>
              <a:t>Moguće su 64 različite kombinacije ( 4</a:t>
            </a:r>
            <a:r>
              <a:rPr lang="sr-Latn-RS" baseline="30000" dirty="0">
                <a:solidFill>
                  <a:schemeClr val="tx1"/>
                </a:solidFill>
                <a:latin typeface="+mj-lt"/>
              </a:rPr>
              <a:t>3 </a:t>
            </a:r>
            <a:r>
              <a:rPr lang="sr-Latn-RS" dirty="0">
                <a:solidFill>
                  <a:schemeClr val="tx1"/>
                </a:solidFill>
                <a:latin typeface="+mj-lt"/>
              </a:rPr>
              <a:t>= 64) </a:t>
            </a:r>
            <a:endParaRPr lang="sr-Latn-R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67424" y="1401096"/>
            <a:ext cx="4500726" cy="232317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sr-Latn-RS" sz="1800" dirty="0">
                <a:solidFill>
                  <a:schemeClr val="tx1"/>
                </a:solidFill>
                <a:latin typeface="+mj-lt"/>
              </a:rPr>
              <a:t>RNK sekvenca </a:t>
            </a:r>
            <a:r>
              <a:rPr lang="sr-Latn-RS" sz="1800" b="1" dirty="0">
                <a:solidFill>
                  <a:schemeClr val="tx1"/>
                </a:solidFill>
                <a:latin typeface="+mj-lt"/>
              </a:rPr>
              <a:t>5'- UUUAAACCC -3', </a:t>
            </a:r>
            <a:r>
              <a:rPr lang="sr-Latn-RS" sz="1800" dirty="0">
                <a:solidFill>
                  <a:schemeClr val="tx1"/>
                </a:solidFill>
                <a:latin typeface="+mj-lt"/>
              </a:rPr>
              <a:t>se sastoji od kodona UUU, AAA i CCC, i svaki od tri kodona kodira po jednu amino kiselinu. Tako da ova RNK sekvenca predstavlja sekvencu proteina, koji je tripeptid </a:t>
            </a:r>
            <a:r>
              <a:rPr lang="sr-Latn-RS" sz="1800" b="1" dirty="0">
                <a:solidFill>
                  <a:schemeClr val="tx1"/>
                </a:solidFill>
                <a:latin typeface="+mj-lt"/>
              </a:rPr>
              <a:t>Phe-Lys-Pro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063" y="1044149"/>
            <a:ext cx="6700470" cy="56608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/>
          <p:cNvSpPr/>
          <p:nvPr/>
        </p:nvSpPr>
        <p:spPr>
          <a:xfrm>
            <a:off x="1447800" y="2048796"/>
            <a:ext cx="971550" cy="246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35298" y="4915821"/>
            <a:ext cx="971550" cy="246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62225" y="3477546"/>
            <a:ext cx="971550" cy="2467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447799" y="4194701"/>
            <a:ext cx="10506075" cy="1634599"/>
            <a:chOff x="1447800" y="4194701"/>
            <a:chExt cx="10506074" cy="1634599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7367423" y="4194701"/>
              <a:ext cx="4586451" cy="1634599"/>
            </a:xfrm>
            <a:prstGeom prst="roundRect">
              <a:avLst/>
            </a:prstGeom>
            <a:solidFill>
              <a:srgbClr val="FF6161"/>
            </a:solidFill>
            <a:ln w="12700">
              <a:solidFill>
                <a:schemeClr val="tx1"/>
              </a:solidFill>
            </a:ln>
          </p:spPr>
          <p:txBody>
            <a:bodyPr>
              <a:normAutofit/>
            </a:bodyPr>
            <a:lstStyle>
              <a:lvl1pPr marL="3200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20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400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801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020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202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402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603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8803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r-Latn-RS" dirty="0">
                  <a:solidFill>
                    <a:schemeClr val="tx1"/>
                  </a:solidFill>
                  <a:latin typeface="+mj-lt"/>
                </a:rPr>
                <a:t>Kodon AUG kodira za amino kiselinu metionin i u isto vreme kodira region na mRNK molekulu gde počinje translacija</a:t>
              </a:r>
              <a:endParaRPr lang="sr-Latn-RS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447800" y="5162550"/>
              <a:ext cx="971550" cy="276225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05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4782" y="2151564"/>
            <a:ext cx="9179418" cy="31136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7190" y="145204"/>
            <a:ext cx="8093122" cy="783771"/>
          </a:xfrm>
          <a:prstGeom prst="rect">
            <a:avLst/>
          </a:prstGeom>
          <a:solidFill>
            <a:srgbClr val="57ABFF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dirty="0" smtClean="0">
                <a:solidFill>
                  <a:schemeClr val="tx1"/>
                </a:solidFill>
              </a:rPr>
              <a:t> Struktura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nukleinskih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kiselina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04342" y="1046109"/>
            <a:ext cx="4354285" cy="68109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anose="020B0503020204020204" pitchFamily="34" charset="0"/>
              <a:buNone/>
            </a:pPr>
            <a:r>
              <a:rPr lang="sr-Latn-RS" sz="3200" b="1" dirty="0">
                <a:solidFill>
                  <a:schemeClr val="tx1"/>
                </a:solidFill>
                <a:latin typeface="+mj-lt"/>
              </a:rPr>
              <a:t>Šećerne komponente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37537" y="1917296"/>
            <a:ext cx="4513945" cy="4470772"/>
            <a:chOff x="1237537" y="1917296"/>
            <a:chExt cx="4513945" cy="4470772"/>
          </a:xfrm>
        </p:grpSpPr>
        <p:sp>
          <p:nvSpPr>
            <p:cNvPr id="8" name="Rounded Rectangle 7"/>
            <p:cNvSpPr/>
            <p:nvPr/>
          </p:nvSpPr>
          <p:spPr>
            <a:xfrm>
              <a:off x="1237537" y="1917296"/>
              <a:ext cx="4513945" cy="3556001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2478900" y="5663392"/>
              <a:ext cx="1834885" cy="724676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noAutofit/>
            </a:bodyPr>
            <a:lstStyle>
              <a:lvl1pPr marL="3200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20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400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801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020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202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402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603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8803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orbel" panose="020B0503020204020204" pitchFamily="34" charset="0"/>
                <a:buNone/>
              </a:pPr>
              <a:r>
                <a:rPr lang="sr-Latn-RS" sz="3600" b="1" dirty="0">
                  <a:solidFill>
                    <a:srgbClr val="00B050"/>
                  </a:solidFill>
                  <a:latin typeface="+mj-lt"/>
                </a:rPr>
                <a:t>RNK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01654" y="1930399"/>
            <a:ext cx="4637317" cy="4502622"/>
            <a:chOff x="6001654" y="1930399"/>
            <a:chExt cx="4637317" cy="4502622"/>
          </a:xfrm>
        </p:grpSpPr>
        <p:sp>
          <p:nvSpPr>
            <p:cNvPr id="7" name="Rounded Rectangle 6"/>
            <p:cNvSpPr/>
            <p:nvPr/>
          </p:nvSpPr>
          <p:spPr>
            <a:xfrm>
              <a:off x="6001654" y="1930399"/>
              <a:ext cx="4637317" cy="3556001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7341184" y="5708345"/>
              <a:ext cx="1834885" cy="724676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noAutofit/>
            </a:bodyPr>
            <a:lstStyle>
              <a:lvl1pPr marL="3200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20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400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801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020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202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402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603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8803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orbel" panose="020B0503020204020204" pitchFamily="34" charset="0"/>
                <a:buNone/>
              </a:pPr>
              <a:r>
                <a:rPr lang="sr-Latn-RS" sz="3600" b="1" dirty="0">
                  <a:solidFill>
                    <a:srgbClr val="C00000"/>
                  </a:solidFill>
                  <a:latin typeface="+mj-lt"/>
                </a:rPr>
                <a:t>DNK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613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946398" y="465537"/>
            <a:ext cx="6534485" cy="753662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orbel" panose="020B0503020204020204" pitchFamily="34" charset="0"/>
              <a:buNone/>
            </a:pPr>
            <a:r>
              <a:rPr lang="sr-Latn-RS" sz="3200" b="1" dirty="0">
                <a:solidFill>
                  <a:schemeClr val="tx1"/>
                </a:solidFill>
                <a:latin typeface="+mj-lt"/>
              </a:rPr>
              <a:t>Purinske i pirimidinske baze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3948" y="542330"/>
            <a:ext cx="1776554" cy="1686580"/>
            <a:chOff x="383948" y="542330"/>
            <a:chExt cx="1776554" cy="16865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948" y="542330"/>
              <a:ext cx="1776554" cy="128647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15025" y="1828800"/>
              <a:ext cx="914400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RS" sz="2000" b="1" dirty="0">
                  <a:latin typeface="+mj-lt"/>
                </a:rPr>
                <a:t>DNK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223203" y="542330"/>
            <a:ext cx="1837815" cy="1686580"/>
            <a:chOff x="10223203" y="542330"/>
            <a:chExt cx="1837815" cy="16865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203" y="542330"/>
              <a:ext cx="1837815" cy="12864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684910" y="1828800"/>
              <a:ext cx="914400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RS" sz="2000" b="1" dirty="0">
                  <a:latin typeface="+mj-lt"/>
                </a:rPr>
                <a:t>RNK</a:t>
              </a:r>
              <a:endParaRPr lang="en-US" sz="2000" b="1" dirty="0">
                <a:latin typeface="+mj-lt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0344" y="1714501"/>
            <a:ext cx="7648782" cy="46814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797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938" y="19182"/>
            <a:ext cx="4584446" cy="833120"/>
          </a:xfrm>
          <a:prstGeom prst="rect">
            <a:avLst/>
          </a:prstGeom>
          <a:solidFill>
            <a:srgbClr val="57ABFF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Latn-RS" b="1" dirty="0">
                <a:solidFill>
                  <a:schemeClr val="tx1"/>
                </a:solidFill>
              </a:rPr>
              <a:t>Nukleozidi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0345" y="665321"/>
            <a:ext cx="6162458" cy="3197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1069" y="4446893"/>
            <a:ext cx="10003773" cy="24111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53108" y="1035784"/>
            <a:ext cx="4017292" cy="3208444"/>
            <a:chOff x="453108" y="1035784"/>
            <a:chExt cx="4017292" cy="320844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/>
            <a:srcRect t="13539" r="59144" b="18903"/>
            <a:stretch/>
          </p:blipFill>
          <p:spPr>
            <a:xfrm>
              <a:off x="453108" y="1035784"/>
              <a:ext cx="1880525" cy="32084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1211069" y="1596571"/>
              <a:ext cx="1416017" cy="6676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2627086" y="1390875"/>
              <a:ext cx="1843314" cy="742725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normAutofit fontScale="77500" lnSpcReduction="20000"/>
            </a:bodyPr>
            <a:lstStyle>
              <a:lvl1pPr marL="3200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20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400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801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020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202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402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603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8803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orbel" panose="020B0503020204020204" pitchFamily="34" charset="0"/>
                <a:buNone/>
              </a:pPr>
              <a:r>
                <a:rPr lang="sr-Latn-RS" b="1" dirty="0">
                  <a:solidFill>
                    <a:schemeClr val="tx1"/>
                  </a:solidFill>
                  <a:latin typeface="Symbol" pitchFamily="18" charset="2"/>
                </a:rPr>
                <a:t>b</a:t>
              </a:r>
              <a:r>
                <a:rPr lang="sr-Latn-RS" b="1" dirty="0">
                  <a:solidFill>
                    <a:schemeClr val="tx1"/>
                  </a:solidFill>
                  <a:latin typeface="+mj-lt"/>
                </a:rPr>
                <a:t>-N-Glikozidna veza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9248775" y="6019801"/>
            <a:ext cx="285750" cy="171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5429" y="90756"/>
            <a:ext cx="4629676" cy="833120"/>
          </a:xfrm>
          <a:prstGeom prst="rect">
            <a:avLst/>
          </a:prstGeom>
          <a:solidFill>
            <a:srgbClr val="57ABFF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Latn-RS" b="1" dirty="0">
                <a:solidFill>
                  <a:schemeClr val="tx1"/>
                </a:solidFill>
              </a:rPr>
              <a:t>Nukleotidi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55676" t="12638" b="4539"/>
          <a:stretch/>
        </p:blipFill>
        <p:spPr>
          <a:xfrm>
            <a:off x="435429" y="1030514"/>
            <a:ext cx="2040182" cy="361954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2505" y="1228905"/>
            <a:ext cx="7308760" cy="515401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896" y="4756697"/>
            <a:ext cx="4415883" cy="18813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776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3777" y="36713"/>
            <a:ext cx="6526926" cy="833120"/>
          </a:xfrm>
          <a:prstGeom prst="rect">
            <a:avLst/>
          </a:prstGeom>
          <a:solidFill>
            <a:srgbClr val="57ABFF"/>
          </a:solidFill>
          <a:ln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9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b="1" dirty="0" smtClean="0">
                <a:solidFill>
                  <a:schemeClr val="tx1"/>
                </a:solidFill>
              </a:rPr>
              <a:t> </a:t>
            </a:r>
            <a:r>
              <a:rPr lang="sr-Latn-RS" b="1" dirty="0">
                <a:solidFill>
                  <a:schemeClr val="tx1"/>
                </a:solidFill>
              </a:rPr>
              <a:t>Struktura RNK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8013" y="1060374"/>
            <a:ext cx="6385035" cy="184048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dirty="0">
                <a:solidFill>
                  <a:schemeClr val="tx1"/>
                </a:solidFill>
                <a:latin typeface="+mj-lt"/>
              </a:rPr>
              <a:t>Tri vrste RNK :</a:t>
            </a:r>
          </a:p>
          <a:p>
            <a:pPr marL="0" indent="0">
              <a:buNone/>
            </a:pPr>
            <a:r>
              <a:rPr lang="sr-Latn-RS" sz="2400" b="1" dirty="0">
                <a:solidFill>
                  <a:schemeClr val="tx1"/>
                </a:solidFill>
                <a:latin typeface="+mj-lt"/>
              </a:rPr>
              <a:t>1.Informaciona (iRNK) </a:t>
            </a:r>
          </a:p>
          <a:p>
            <a:pPr marL="0" indent="0">
              <a:buNone/>
            </a:pPr>
            <a:r>
              <a:rPr lang="sr-Latn-RS" sz="2400" b="1" dirty="0">
                <a:solidFill>
                  <a:schemeClr val="tx1"/>
                </a:solidFill>
                <a:latin typeface="+mj-lt"/>
              </a:rPr>
              <a:t>2.Transportna (tRNK)</a:t>
            </a:r>
          </a:p>
          <a:p>
            <a:pPr marL="0" indent="0">
              <a:buNone/>
            </a:pPr>
            <a:r>
              <a:rPr lang="sr-Latn-RS" sz="2400" b="1" dirty="0">
                <a:solidFill>
                  <a:schemeClr val="tx1"/>
                </a:solidFill>
                <a:latin typeface="+mj-lt"/>
              </a:rPr>
              <a:t>3.Ribozomalna (rRNK)</a:t>
            </a:r>
          </a:p>
          <a:p>
            <a:pPr marL="0" indent="0">
              <a:buNone/>
            </a:pPr>
            <a:endParaRPr lang="sr-Latn-R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8012" y="3091396"/>
            <a:ext cx="6258912" cy="129799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+mj-lt"/>
              </a:rPr>
              <a:t>Od ukupne količine RNK : 11% u jedru, oko 15% u mitohondrijama, oko 24% u citosolu i preko 50% u ribozomima.</a:t>
            </a:r>
            <a:endParaRPr lang="sr-Latn-R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3848" r="3951"/>
          <a:stretch/>
        </p:blipFill>
        <p:spPr>
          <a:xfrm>
            <a:off x="6968358" y="296257"/>
            <a:ext cx="5076497" cy="62924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75894" y="4771844"/>
            <a:ext cx="5833243" cy="181685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 fontScale="92500"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dirty="0">
                <a:solidFill>
                  <a:schemeClr val="tx1"/>
                </a:solidFill>
                <a:latin typeface="+mj-lt"/>
              </a:rPr>
              <a:t>DNK ima dvojaku fiziološku ulogu: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tx1"/>
                </a:solidFill>
                <a:latin typeface="+mj-lt"/>
              </a:rPr>
              <a:t>1.Prenos genetičkog materijala – REPLIKACIJA</a:t>
            </a:r>
          </a:p>
          <a:p>
            <a:pPr marL="0" indent="0">
              <a:buNone/>
            </a:pPr>
            <a:r>
              <a:rPr lang="sr-Latn-RS" dirty="0">
                <a:solidFill>
                  <a:schemeClr val="tx1"/>
                </a:solidFill>
                <a:latin typeface="+mj-lt"/>
              </a:rPr>
              <a:t>2.Regulacija biosinteze proteina – TRANSKRIPCIJA I TRANSLACIJA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493172" y="5707117"/>
            <a:ext cx="2475186" cy="881579"/>
            <a:chOff x="4493172" y="5707117"/>
            <a:chExt cx="2475186" cy="881579"/>
          </a:xfrm>
        </p:grpSpPr>
        <p:sp>
          <p:nvSpPr>
            <p:cNvPr id="10" name="Right Brace 9"/>
            <p:cNvSpPr/>
            <p:nvPr/>
          </p:nvSpPr>
          <p:spPr>
            <a:xfrm>
              <a:off x="4493172" y="5707117"/>
              <a:ext cx="252249" cy="881579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771694" y="5823956"/>
              <a:ext cx="2196664" cy="729114"/>
            </a:xfrm>
            <a:prstGeom prst="roundRect">
              <a:avLst/>
            </a:prstGeom>
            <a:solidFill>
              <a:srgbClr val="E1E533"/>
            </a:solidFill>
            <a:ln w="12700">
              <a:solidFill>
                <a:schemeClr val="tx1"/>
              </a:solidFill>
            </a:ln>
          </p:spPr>
          <p:txBody>
            <a:bodyPr>
              <a:normAutofit fontScale="92500" lnSpcReduction="20000"/>
            </a:bodyPr>
            <a:lstStyle>
              <a:lvl1pPr marL="3200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20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400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801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020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202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402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603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8803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pl-PL" dirty="0">
                  <a:solidFill>
                    <a:schemeClr val="tx1"/>
                  </a:solidFill>
                  <a:latin typeface="+mj-lt"/>
                </a:rPr>
                <a:t>Biološka funkcija RNK</a:t>
              </a:r>
              <a:endParaRPr lang="sr-Latn-RS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34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975" y="1893621"/>
            <a:ext cx="9634298" cy="49294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0718" y="369686"/>
            <a:ext cx="2632842" cy="1064975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r-Latn-RS" sz="2800" b="1" dirty="0">
                <a:solidFill>
                  <a:schemeClr val="tx1"/>
                </a:solidFill>
                <a:latin typeface="+mj-lt"/>
              </a:rPr>
              <a:t>Informaciona RNK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881149" y="183232"/>
            <a:ext cx="9053348" cy="1576343"/>
            <a:chOff x="2881149" y="183232"/>
            <a:chExt cx="9053348" cy="1576343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616995" y="183232"/>
              <a:ext cx="8317502" cy="157634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normAutofit lnSpcReduction="10000"/>
            </a:bodyPr>
            <a:lstStyle>
              <a:lvl1pPr marL="3200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20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400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801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020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202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402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603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8803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sr-Latn-RS" dirty="0">
                  <a:solidFill>
                    <a:schemeClr val="tx1"/>
                  </a:solidFill>
                  <a:latin typeface="+mj-lt"/>
                </a:rPr>
                <a:t>Nastaje u jedru u procesu transkripcije kao jednolančani molekul koji je komplementaran početnom 3’-5’ </a:t>
              </a:r>
              <a:r>
                <a:rPr lang="sr-Latn-RS" i="1" dirty="0">
                  <a:solidFill>
                    <a:schemeClr val="tx1"/>
                  </a:solidFill>
                  <a:latin typeface="+mj-lt"/>
                </a:rPr>
                <a:t>anty-sens</a:t>
              </a:r>
              <a:r>
                <a:rPr lang="sr-Latn-RS" dirty="0">
                  <a:solidFill>
                    <a:schemeClr val="tx1"/>
                  </a:solidFill>
                  <a:latin typeface="+mj-lt"/>
                </a:rPr>
                <a:t> lancu DNK. Uloga mRNK je da informaciju za sintezu proteina prenese u citoplazmu do ribozoma.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881149" y="725213"/>
              <a:ext cx="708257" cy="24619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76908" y="1900481"/>
            <a:ext cx="3631921" cy="781312"/>
            <a:chOff x="7876908" y="1900481"/>
            <a:chExt cx="3631921" cy="781312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8644473" y="1900481"/>
              <a:ext cx="2864356" cy="781312"/>
            </a:xfrm>
            <a:prstGeom prst="roundRect">
              <a:avLst/>
            </a:prstGeom>
            <a:solidFill>
              <a:srgbClr val="FFD44B"/>
            </a:solidFill>
            <a:ln w="12700"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200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20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400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801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020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202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402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603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8803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r-Latn-RS" sz="1800" dirty="0">
                  <a:solidFill>
                    <a:schemeClr val="tx1"/>
                  </a:solidFill>
                  <a:latin typeface="+mj-lt"/>
                </a:rPr>
                <a:t>Prepisivanje informacije sa DNK na mRNK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876908" y="2095438"/>
              <a:ext cx="708257" cy="246190"/>
            </a:xfrm>
            <a:prstGeom prst="rightArrow">
              <a:avLst/>
            </a:prstGeom>
            <a:solidFill>
              <a:srgbClr val="FFD44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98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718" y="243562"/>
            <a:ext cx="4734546" cy="4123486"/>
            <a:chOff x="220718" y="243562"/>
            <a:chExt cx="4734546" cy="4123486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220718" y="243562"/>
              <a:ext cx="2632842" cy="1064975"/>
            </a:xfrm>
            <a:prstGeom prst="round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200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20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400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801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020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202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402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603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8803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r-Latn-RS" sz="2800" b="1" dirty="0">
                  <a:solidFill>
                    <a:schemeClr val="tx1"/>
                  </a:solidFill>
                  <a:latin typeface="+mj-lt"/>
                </a:rPr>
                <a:t>Transportna RNK</a:t>
              </a:r>
            </a:p>
          </p:txBody>
        </p:sp>
        <p:sp>
          <p:nvSpPr>
            <p:cNvPr id="7" name="Right Arrow 6"/>
            <p:cNvSpPr/>
            <p:nvPr/>
          </p:nvSpPr>
          <p:spPr>
            <a:xfrm rot="5038526">
              <a:off x="1252836" y="1680237"/>
              <a:ext cx="708257" cy="24619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220718" y="2298128"/>
              <a:ext cx="4734546" cy="206892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200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20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400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801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020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202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402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603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8803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r-Latn-RS" dirty="0">
                  <a:solidFill>
                    <a:schemeClr val="tx1"/>
                  </a:solidFill>
                  <a:latin typeface="+mj-lt"/>
                </a:rPr>
                <a:t>1. Prevođenje genetičke informacije za sintezu proteina sa mRNK u redosled aminokiselina u proteinu</a:t>
              </a:r>
            </a:p>
            <a:p>
              <a:pPr marL="0" indent="0">
                <a:buNone/>
              </a:pPr>
              <a:r>
                <a:rPr lang="sr-Latn-RS" dirty="0">
                  <a:solidFill>
                    <a:schemeClr val="tx1"/>
                  </a:solidFill>
                  <a:latin typeface="+mj-lt"/>
                </a:rPr>
                <a:t>2. Prenos aminokiseline do ribozoma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3412" y="169077"/>
            <a:ext cx="5912068" cy="661099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3" name="Group 2"/>
          <p:cNvGrpSpPr/>
          <p:nvPr/>
        </p:nvGrpSpPr>
        <p:grpSpPr>
          <a:xfrm>
            <a:off x="346842" y="2427890"/>
            <a:ext cx="5234151" cy="3515711"/>
            <a:chOff x="346842" y="2427890"/>
            <a:chExt cx="5234151" cy="3515711"/>
          </a:xfrm>
        </p:grpSpPr>
        <p:sp>
          <p:nvSpPr>
            <p:cNvPr id="32" name="Curved Left Arrow 31"/>
            <p:cNvSpPr/>
            <p:nvPr/>
          </p:nvSpPr>
          <p:spPr>
            <a:xfrm>
              <a:off x="4693290" y="2774730"/>
              <a:ext cx="887703" cy="2995449"/>
            </a:xfrm>
            <a:prstGeom prst="curvedLeftArrow">
              <a:avLst>
                <a:gd name="adj1" fmla="val 14172"/>
                <a:gd name="adj2" fmla="val 50000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46842" y="2427890"/>
              <a:ext cx="4346448" cy="104668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50232" y="5155325"/>
              <a:ext cx="3706004" cy="788276"/>
            </a:xfrm>
            <a:prstGeom prst="roundRect">
              <a:avLst/>
            </a:prstGeom>
            <a:solidFill>
              <a:srgbClr val="FF616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 sz="3200" b="1" dirty="0">
                  <a:solidFill>
                    <a:schemeClr val="tx1"/>
                  </a:solidFill>
                  <a:latin typeface="+mj-lt"/>
                </a:rPr>
                <a:t>TRANSLACIJA</a:t>
              </a:r>
              <a:endParaRPr lang="en-US" sz="32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39380" y="1087124"/>
            <a:ext cx="1197547" cy="1211004"/>
            <a:chOff x="5147729" y="1268048"/>
            <a:chExt cx="1197547" cy="1211004"/>
          </a:xfrm>
        </p:grpSpPr>
        <p:sp>
          <p:nvSpPr>
            <p:cNvPr id="5" name="Oval Callout 4"/>
            <p:cNvSpPr/>
            <p:nvPr/>
          </p:nvSpPr>
          <p:spPr>
            <a:xfrm rot="18208355">
              <a:off x="5141001" y="1274776"/>
              <a:ext cx="1211004" cy="1197547"/>
            </a:xfrm>
            <a:prstGeom prst="wedgeEllipseCallou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01118" y="1495308"/>
              <a:ext cx="10415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400" dirty="0">
                  <a:latin typeface="+mj-lt"/>
                </a:rPr>
                <a:t>Vezivanje tRNK za ribozom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676304" y="2774730"/>
            <a:ext cx="1372821" cy="1141758"/>
            <a:chOff x="10676304" y="2774730"/>
            <a:chExt cx="1372821" cy="1141758"/>
          </a:xfrm>
        </p:grpSpPr>
        <p:sp>
          <p:nvSpPr>
            <p:cNvPr id="9" name="Oval Callout 8"/>
            <p:cNvSpPr/>
            <p:nvPr/>
          </p:nvSpPr>
          <p:spPr>
            <a:xfrm>
              <a:off x="10676304" y="2774730"/>
              <a:ext cx="1296621" cy="1141758"/>
            </a:xfrm>
            <a:prstGeom prst="wedgeEllipseCallou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692972" y="2999360"/>
              <a:ext cx="135615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1300" dirty="0">
                  <a:latin typeface="+mj-lt"/>
                </a:rPr>
                <a:t>Mesto prepoznavanja za enzime</a:t>
              </a:r>
              <a:endParaRPr lang="en-US" sz="13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3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18" y="369686"/>
            <a:ext cx="11587654" cy="1064975"/>
            <a:chOff x="220718" y="369686"/>
            <a:chExt cx="11587654" cy="1064975"/>
          </a:xfrm>
        </p:grpSpPr>
        <p:sp>
          <p:nvSpPr>
            <p:cNvPr id="2" name="Content Placeholder 2"/>
            <p:cNvSpPr txBox="1">
              <a:spLocks/>
            </p:cNvSpPr>
            <p:nvPr/>
          </p:nvSpPr>
          <p:spPr>
            <a:xfrm>
              <a:off x="220718" y="369686"/>
              <a:ext cx="2632842" cy="1064975"/>
            </a:xfrm>
            <a:prstGeom prst="round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</a:ln>
          </p:spPr>
          <p:txBody>
            <a:bodyPr>
              <a:noAutofit/>
            </a:bodyPr>
            <a:lstStyle>
              <a:lvl1pPr marL="3200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20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400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801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020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202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402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603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8803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r-Latn-RS" sz="2800" b="1" dirty="0">
                  <a:solidFill>
                    <a:schemeClr val="tx1"/>
                  </a:solidFill>
                  <a:latin typeface="+mj-lt"/>
                </a:rPr>
                <a:t>Ribozomalna RNK</a:t>
              </a:r>
            </a:p>
          </p:txBody>
        </p:sp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3853477" y="418347"/>
              <a:ext cx="7954895" cy="96765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normAutofit/>
            </a:bodyPr>
            <a:lstStyle>
              <a:lvl1pPr marL="3200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20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400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801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020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202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402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603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8803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sr-Latn-RS" dirty="0">
                  <a:solidFill>
                    <a:schemeClr val="tx1"/>
                  </a:solidFill>
                  <a:latin typeface="+mj-lt"/>
                </a:rPr>
                <a:t>Nastaje iz DNK tokom procesa transkripcije u nukleusu gde se povezuje sa proteinima gradeći ribozome.</a:t>
              </a:r>
            </a:p>
          </p:txBody>
        </p:sp>
        <p:sp>
          <p:nvSpPr>
            <p:cNvPr id="4" name="Right Arrow 3"/>
            <p:cNvSpPr/>
            <p:nvPr/>
          </p:nvSpPr>
          <p:spPr>
            <a:xfrm>
              <a:off x="2999390" y="725212"/>
              <a:ext cx="708257" cy="24619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2497" y="1609515"/>
            <a:ext cx="5605833" cy="5067598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" name="Group 8"/>
          <p:cNvGrpSpPr/>
          <p:nvPr/>
        </p:nvGrpSpPr>
        <p:grpSpPr>
          <a:xfrm>
            <a:off x="3112497" y="3629023"/>
            <a:ext cx="814390" cy="419104"/>
            <a:chOff x="1233489" y="3295651"/>
            <a:chExt cx="814390" cy="419103"/>
          </a:xfrm>
        </p:grpSpPr>
        <p:sp>
          <p:nvSpPr>
            <p:cNvPr id="8" name="Rectangular Callout 7"/>
            <p:cNvSpPr/>
            <p:nvPr/>
          </p:nvSpPr>
          <p:spPr>
            <a:xfrm rot="16200000">
              <a:off x="1431132" y="3098008"/>
              <a:ext cx="419103" cy="814390"/>
            </a:xfrm>
            <a:prstGeom prst="wedgeRectCallout">
              <a:avLst/>
            </a:prstGeom>
            <a:solidFill>
              <a:srgbClr val="FFD44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6829" y="3335926"/>
              <a:ext cx="781050" cy="338554"/>
            </a:xfrm>
            <a:prstGeom prst="rect">
              <a:avLst/>
            </a:prstGeom>
            <a:solidFill>
              <a:srgbClr val="FFD44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600" dirty="0">
                  <a:latin typeface="+mj-lt"/>
                </a:rPr>
                <a:t>Mala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03940" y="3798301"/>
            <a:ext cx="814390" cy="419104"/>
            <a:chOff x="1207497" y="3000374"/>
            <a:chExt cx="814390" cy="419104"/>
          </a:xfrm>
        </p:grpSpPr>
        <p:sp>
          <p:nvSpPr>
            <p:cNvPr id="12" name="Rectangular Callout 11"/>
            <p:cNvSpPr/>
            <p:nvPr/>
          </p:nvSpPr>
          <p:spPr>
            <a:xfrm rot="5400000">
              <a:off x="1405140" y="2802731"/>
              <a:ext cx="419104" cy="814390"/>
            </a:xfrm>
            <a:prstGeom prst="wedgeRectCallout">
              <a:avLst/>
            </a:prstGeom>
            <a:solidFill>
              <a:srgbClr val="FFD44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24167" y="3080924"/>
              <a:ext cx="781050" cy="338554"/>
            </a:xfrm>
            <a:prstGeom prst="rect">
              <a:avLst/>
            </a:prstGeom>
            <a:solidFill>
              <a:srgbClr val="FFD44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1600" dirty="0">
                  <a:latin typeface="+mj-lt"/>
                </a:rPr>
                <a:t>Velika</a:t>
              </a:r>
              <a:endParaRPr lang="en-US" sz="1600" dirty="0"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57950" y="2146704"/>
            <a:ext cx="5512347" cy="415521"/>
            <a:chOff x="6457950" y="2146704"/>
            <a:chExt cx="5512347" cy="415521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6457950" y="2390775"/>
              <a:ext cx="2657475" cy="190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9212134" y="2146704"/>
              <a:ext cx="2758163" cy="415521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>
              <a:normAutofit lnSpcReduction="10000"/>
            </a:bodyPr>
            <a:lstStyle>
              <a:lvl1pPr marL="3200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20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400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8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601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6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2801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60020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92024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4028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6032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880360" indent="-320040" algn="l" defTabSz="914400" rtl="0" eaLnBrk="1" latinLnBrk="0" hangingPunct="1">
                <a:lnSpc>
                  <a:spcPct val="111000"/>
                </a:lnSpc>
                <a:spcBef>
                  <a:spcPts val="930"/>
                </a:spcBef>
                <a:buFont typeface="Corbel" panose="020B0503020204020204" pitchFamily="34" charset="0"/>
                <a:buChar char="–"/>
                <a:defRPr sz="1400" i="1" kern="120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sr-Latn-RS" sz="1800" dirty="0">
                  <a:solidFill>
                    <a:schemeClr val="tx1"/>
                  </a:solidFill>
                  <a:latin typeface="+mj-lt"/>
                </a:rPr>
                <a:t>2/3 RNK i 1/3 proteini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0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1527</TotalTime>
  <Words>267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Century Schoolbook</vt:lpstr>
      <vt:lpstr>Corbel</vt:lpstr>
      <vt:lpstr>Symbol</vt:lpstr>
      <vt:lpstr>Feathered</vt:lpstr>
      <vt:lpstr>1_Feathered</vt:lpstr>
      <vt:lpstr>STRUKTURA MOLEKULA RNK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NUKLEINSKE KISELINE</dc:title>
  <dc:creator>Milica</dc:creator>
  <cp:lastModifiedBy>Mare</cp:lastModifiedBy>
  <cp:revision>119</cp:revision>
  <dcterms:created xsi:type="dcterms:W3CDTF">2017-03-02T17:46:21Z</dcterms:created>
  <dcterms:modified xsi:type="dcterms:W3CDTF">2020-05-31T17:20:19Z</dcterms:modified>
</cp:coreProperties>
</file>